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300" r:id="rId2"/>
    <p:sldId id="310" r:id="rId3"/>
    <p:sldId id="313" r:id="rId4"/>
    <p:sldId id="302" r:id="rId5"/>
    <p:sldId id="280" r:id="rId6"/>
    <p:sldId id="304" r:id="rId7"/>
    <p:sldId id="306" r:id="rId8"/>
    <p:sldId id="317" r:id="rId9"/>
    <p:sldId id="315" r:id="rId10"/>
    <p:sldId id="320" r:id="rId11"/>
    <p:sldId id="321" r:id="rId12"/>
    <p:sldId id="316" r:id="rId13"/>
    <p:sldId id="308" r:id="rId14"/>
    <p:sldId id="28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55"/>
    <a:srgbClr val="839ACF"/>
    <a:srgbClr val="FFFFFF"/>
    <a:srgbClr val="BE3246"/>
    <a:srgbClr val="D25532"/>
    <a:srgbClr val="355550"/>
    <a:srgbClr val="F5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1FEAF-244B-4E85-9983-4B7EF31AA37A}" type="datetimeFigureOut">
              <a:rPr lang="fi-FI" smtClean="0"/>
              <a:t>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131B-2866-4FFE-B209-00BAE19CC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9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1131B-2866-4FFE-B209-00BAE19CC35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1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1E9EA-E4AC-42C5-BACF-81F33CE7A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1370013"/>
            <a:ext cx="65532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695E79-8FA4-428E-BA79-89D422115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8200" y="4133850"/>
            <a:ext cx="6553200" cy="10668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nimi pvm.kk.vuosi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02C587E-B56B-44B5-83E3-97DBF3408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413507"/>
            <a:ext cx="3162298" cy="38727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AE242E-DED8-496C-BB0C-B84BC4968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" y="6054470"/>
            <a:ext cx="1289590" cy="456244"/>
          </a:xfrm>
          <a:prstGeom prst="rect">
            <a:avLst/>
          </a:prstGeom>
        </p:spPr>
      </p:pic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676B1168-3B4E-475B-A7E8-D7FABA160F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49181" y="6054725"/>
            <a:ext cx="2160000" cy="54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Yhteistyökumppanin logo</a:t>
            </a:r>
          </a:p>
        </p:txBody>
      </p:sp>
    </p:spTree>
    <p:extLst>
      <p:ext uri="{BB962C8B-B14F-4D97-AF65-F5344CB8AC3E}">
        <p14:creationId xmlns:p14="http://schemas.microsoft.com/office/powerpoint/2010/main" val="21179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DDFCBF-5514-4214-A57B-87A78A0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921-942D-4C7C-ABE9-BEDDF3773F9D}" type="datetime1">
              <a:rPr lang="fi-FI" smtClean="0"/>
              <a:t>9.2.2019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FA15596-A0FB-46AE-A88D-D0A565E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F405A6-11FE-4E49-9BCA-CE5F4075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724BD4-551A-40A8-88FB-124A9A1A6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äritaust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9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AB0AF0C8-FDA6-4EFD-AF90-7EA451CFB7A1}"/>
              </a:ext>
            </a:extLst>
          </p:cNvPr>
          <p:cNvSpPr txBox="1"/>
          <p:nvPr userDrawn="1"/>
        </p:nvSpPr>
        <p:spPr>
          <a:xfrm>
            <a:off x="4133850" y="4810125"/>
            <a:ext cx="3924300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1400">
                <a:solidFill>
                  <a:srgbClr val="FFFFFF"/>
                </a:solidFill>
              </a:rPr>
              <a:t>Kirkkokatu 12, Helsinki</a:t>
            </a:r>
          </a:p>
          <a:p>
            <a:pPr algn="ctr"/>
            <a:r>
              <a:rPr lang="fi-FI" sz="1400">
                <a:solidFill>
                  <a:srgbClr val="FFFFFF"/>
                </a:solidFill>
              </a:rPr>
              <a:t>PL 26, 00023 Valtioneuvosto</a:t>
            </a:r>
          </a:p>
          <a:p>
            <a:pPr algn="ctr"/>
            <a:r>
              <a:rPr lang="fi-FI" sz="1400">
                <a:solidFill>
                  <a:srgbClr val="FFFFFF"/>
                </a:solidFill>
              </a:rPr>
              <a:t>Vaihde 0295 480 171</a:t>
            </a:r>
          </a:p>
          <a:p>
            <a:pPr algn="ctr"/>
            <a:r>
              <a:rPr lang="fi-FI" sz="1400">
                <a:solidFill>
                  <a:srgbClr val="FFFFFF"/>
                </a:solidFill>
              </a:rPr>
              <a:t>kirjaamo@intermin.fi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AB958C6-11BA-4E0E-A57C-7F547D63C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68" y="3852671"/>
            <a:ext cx="2464313" cy="56235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6BB996D-1EEA-4ABE-BACB-510A95B63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58" y="2213608"/>
            <a:ext cx="1202440" cy="14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1E9EA-E4AC-42C5-BACF-81F33CE7A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1370013"/>
            <a:ext cx="65532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695E79-8FA4-428E-BA79-89D422115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8200" y="4133850"/>
            <a:ext cx="6553200" cy="10668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nimi pvm.kk.vuosi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02C587E-B56B-44B5-83E3-97DBF3408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1413509"/>
            <a:ext cx="3162299" cy="38727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AE242E-DED8-496C-BB0C-B84BC4968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" y="6054470"/>
            <a:ext cx="1289591" cy="456244"/>
          </a:xfrm>
          <a:prstGeom prst="rect">
            <a:avLst/>
          </a:prstGeom>
        </p:spPr>
      </p:pic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676B1168-3B4E-475B-A7E8-D7FABA160F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49181" y="6054725"/>
            <a:ext cx="2160000" cy="54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Yhteistyökumppanin logo</a:t>
            </a:r>
          </a:p>
        </p:txBody>
      </p:sp>
    </p:spTree>
    <p:extLst>
      <p:ext uri="{BB962C8B-B14F-4D97-AF65-F5344CB8AC3E}">
        <p14:creationId xmlns:p14="http://schemas.microsoft.com/office/powerpoint/2010/main" val="2671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D93EE4-ADA5-43DA-BB9C-6AA7EC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B2F8-2402-4DA6-9253-0104C3E1A899}" type="datetime1">
              <a:rPr lang="fi-FI" smtClean="0"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50696-0591-4507-BF1A-FB2F146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6D048-6AA7-4863-AD5F-C8DFF16A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2EFAF46-726D-434C-B6B6-44455998F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61C11A-4C25-4530-AF1E-9A17F558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5200"/>
            <a:ext cx="10515600" cy="1008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4860000" cy="3838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1828800"/>
            <a:ext cx="4860000" cy="3838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CB29A90-0B48-49AB-BF4F-2A0F9622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B8F6-954E-41EF-AA3E-07905730B522}" type="datetime1">
              <a:rPr lang="fi-FI" smtClean="0"/>
              <a:t>9.2.2019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E166102-E33F-4F6A-A52C-1E4F4F5E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E3D9C6E-23AF-4AD1-8D58-819C2B85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B4EF317-BA98-4773-8DBD-BBCF1CF6C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61C11A-4C25-4530-AF1E-9A17F558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5200"/>
            <a:ext cx="10515600" cy="1008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AF38E2-3E0F-436B-BDCF-D04481B9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60000" cy="46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2D4CBC7-7368-4960-A58D-54AFEE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150" y="1681163"/>
            <a:ext cx="4860000" cy="46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CB29A90-0B48-49AB-BF4F-2A0F9622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E45D-D939-4329-BDE0-F1D11EFE0D21}" type="datetime1">
              <a:rPr lang="fi-FI" smtClean="0"/>
              <a:t>9.2.2019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E166102-E33F-4F6A-A52C-1E4F4F5E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E3D9C6E-23AF-4AD1-8D58-819C2B85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82CB38-5C81-4CCB-B151-E2E988DB0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4197"/>
            <a:ext cx="5257800" cy="1244600"/>
          </a:xfrm>
        </p:spPr>
        <p:txBody>
          <a:bodyPr anchor="t" anchorCtr="0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62200"/>
            <a:ext cx="5257800" cy="3429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D93EE4-ADA5-43DA-BB9C-6AA7EC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B2E5-8438-4EE8-AECF-4BD00DF694FE}" type="datetime1">
              <a:rPr lang="fi-FI" smtClean="0"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50696-0591-4507-BF1A-FB2F146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6D048-6AA7-4863-AD5F-C8DFF16A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4851CA4-F673-4B03-AB9E-DA5A56991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670176"/>
            <a:ext cx="5486399" cy="1558924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D93EE4-ADA5-43DA-BB9C-6AA7EC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1D2-FF21-4024-B943-ACFD43DBC35A}" type="datetime1">
              <a:rPr lang="fi-FI" smtClean="0"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50696-0591-4507-BF1A-FB2F146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6D048-6AA7-4863-AD5F-C8DFF16A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21574C-ABD6-435C-ABC2-719C28A6D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" y="6054470"/>
            <a:ext cx="1289590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vaaka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1" cy="40957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D93EE4-ADA5-43DA-BB9C-6AA7EC3E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0FE25E-EAEA-472F-9D28-3B4F62E7FFAD}" type="datetime1">
              <a:rPr lang="fi-FI" smtClean="0"/>
              <a:pPr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950696-0591-4507-BF1A-FB2F1467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6D048-6AA7-4863-AD5F-C8DFF16A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004E3EB-47EC-4F60-B9BA-A7DABC2D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4867274"/>
            <a:ext cx="9572625" cy="1009651"/>
          </a:xfrm>
        </p:spPr>
        <p:txBody>
          <a:bodyPr anchor="ctr" anchorCtr="0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ECB6210-D422-4AEC-87CB-7737289B6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" y="6054470"/>
            <a:ext cx="1289590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453D22-AF69-43F1-AA10-7BD32BB8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4063"/>
            <a:ext cx="10515600" cy="285273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B55730-CAF9-4A25-851A-D68FCDB3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DD1E3-C7F7-4AFD-ADCE-E8524217488F}" type="datetime1">
              <a:rPr lang="fi-FI" smtClean="0"/>
              <a:pPr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0BA40E-74C4-4EFD-B626-9D0DE25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AF360C-674F-4F20-B01F-0F0FF59A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AED6025-CCE9-4E1A-9F7E-540D0094D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" y="6054470"/>
            <a:ext cx="1289590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FEEA2-9EA4-4BEB-BA0D-A9EC9E6B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97DF6D-36C2-452D-80CE-90DA620F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82F6-2D84-4435-8538-DE834B8D895F}" type="datetime1">
              <a:rPr lang="fi-FI" smtClean="0"/>
              <a:t>9.2.2019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DCE02CF-03D1-44AF-9B44-4CD86158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557E30-0CD3-4F77-A25B-25F6F1DB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E7BE71-7199-4B7C-B019-768CC9F30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" y="6054470"/>
            <a:ext cx="1289587" cy="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A7B23A-DCD9-456D-A0B8-97C1418E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6"/>
            <a:ext cx="9572625" cy="1244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91A68A-1C41-4D6F-BF28-7C5975EB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4549"/>
            <a:ext cx="9572625" cy="36766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AE61E0-75EA-4569-A473-FDC69ACB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2200" y="6543675"/>
            <a:ext cx="108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3AB1166-E4C5-4A99-B5EC-32595794ED35}" type="datetime1">
              <a:rPr lang="fi-FI" smtClean="0"/>
              <a:t>9.2.2019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D54FC4-B225-4B5A-83FF-2DA61EE37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543675"/>
            <a:ext cx="2664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A6E1A9-B47E-47F7-94EF-EF3D6086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543675"/>
            <a:ext cx="72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98" r:id="rId11"/>
    <p:sldLayoutId id="2147483684" r:id="rId12"/>
    <p:sldLayoutId id="21474836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142D55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BD34AD3-1E13-4EBC-B635-0B047610C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861" y="2708920"/>
            <a:ext cx="6553200" cy="2387600"/>
          </a:xfrm>
        </p:spPr>
        <p:txBody>
          <a:bodyPr/>
          <a:lstStyle/>
          <a:p>
            <a:r>
              <a:rPr lang="fi-FI" dirty="0"/>
              <a:t>Suomen pelastustoimen kansainvälinen toiminta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E11928B1-D7B8-484C-9951-F02115CD1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840" y="5085184"/>
            <a:ext cx="6553200" cy="1066800"/>
          </a:xfrm>
        </p:spPr>
        <p:txBody>
          <a:bodyPr/>
          <a:lstStyle/>
          <a:p>
            <a:r>
              <a:rPr lang="fi-FI" dirty="0"/>
              <a:t>Pekka Tiainen, 9.2.2019</a:t>
            </a:r>
          </a:p>
        </p:txBody>
      </p:sp>
    </p:spTree>
    <p:extLst>
      <p:ext uri="{BB962C8B-B14F-4D97-AF65-F5344CB8AC3E}">
        <p14:creationId xmlns:p14="http://schemas.microsoft.com/office/powerpoint/2010/main" val="37456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445476"/>
            <a:ext cx="10515600" cy="146773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Oulu-Koillismaan pelastuslaitoksen palaute</a:t>
            </a:r>
            <a:br>
              <a:rPr lang="fi-FI" sz="5400" dirty="0">
                <a:solidFill>
                  <a:schemeClr val="bg1"/>
                </a:solidFill>
              </a:rPr>
            </a:b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82964" y="2194560"/>
            <a:ext cx="10653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prstClr val="white"/>
                </a:solidFill>
                <a:latin typeface="Calibri"/>
              </a:rPr>
              <a:t>OKPL:lta</a:t>
            </a:r>
            <a:r>
              <a:rPr lang="fi-FI" sz="2400" dirty="0">
                <a:solidFill>
                  <a:prstClr val="white"/>
                </a:solidFill>
                <a:latin typeface="Calibri"/>
              </a:rPr>
              <a:t> osallistui Ruotsin metsäpalojen sammutustöihin 48 henkilöä: päätoimisia, kokeneita sivutoimisia (toimenpidepalkkaisia ja sopimuspalokuntien jäseniä)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Hyvä palaute osallistujilta kaikilla tasoilla:</a:t>
            </a:r>
            <a:r>
              <a:rPr kumimoji="0" lang="fi-FI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sammutusmiehestä päällikköön, kaikki samaa mieltä – erittäin hyvä kokemus!</a:t>
            </a:r>
            <a:endParaRPr lang="fi-FI" sz="2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445476"/>
            <a:ext cx="10515600" cy="146773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Oulu-Koillismaan pelastuslaitoksen palaute</a:t>
            </a:r>
            <a:br>
              <a:rPr lang="fi-FI" sz="5400" dirty="0">
                <a:solidFill>
                  <a:schemeClr val="bg1"/>
                </a:solidFill>
              </a:rPr>
            </a:b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40762" y="2278966"/>
            <a:ext cx="106533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OKPL:n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alueellakin jälkimmäisen viikon loppupuolella alkoi olla tehtäviä runsaasti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pidempään operaatioon ei olisi pystytty ilman omien ylimääräisten kustannusten syntyä (ylityöt, sivutoimisten lomien loppuminen jne.)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Ad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-hoc tehtävä – parempi suunnittelu etukäteen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Nähty suuren operaation toimiva johto + HNS, siitä saatu kokemus hyödynnettävissä esim. oman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HNS:n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suunnittelussa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 työturvamääräykset, media ja julkisuus jne.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4" y="494890"/>
            <a:ext cx="8326012" cy="5868219"/>
          </a:xfrm>
          <a:prstGeom prst="rect">
            <a:avLst/>
          </a:prstGeom>
        </p:spPr>
      </p:pic>
      <p:sp>
        <p:nvSpPr>
          <p:cNvPr id="5" name="Pyöristetty suorakulmio 4"/>
          <p:cNvSpPr/>
          <p:nvPr/>
        </p:nvSpPr>
        <p:spPr>
          <a:xfrm>
            <a:off x="6541477" y="633046"/>
            <a:ext cx="3404381" cy="661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61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7" b="24867"/>
          <a:stretch>
            <a:fillRect/>
          </a:stretch>
        </p:blipFill>
        <p:spPr>
          <a:xfrm>
            <a:off x="-1" y="-114299"/>
            <a:ext cx="12192001" cy="409575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 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2184400" y="4751457"/>
            <a:ext cx="900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Potentiaali käyttöön yhteistyössä!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81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53" y="5330737"/>
            <a:ext cx="1585985" cy="10111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4000" lon="18882000" rev="179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Kuvahaun tulos haulle global"/>
          <p:cNvSpPr>
            <a:spLocks noChangeAspect="1" noChangeArrowheads="1"/>
          </p:cNvSpPr>
          <p:nvPr/>
        </p:nvSpPr>
        <p:spPr bwMode="auto">
          <a:xfrm>
            <a:off x="155575" y="-2338388"/>
            <a:ext cx="81438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2351253" y="1227015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Kansainvälinen taso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351253" y="2212123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Eurooppalainen taso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373830" y="2953759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Pohjoismainen taso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3830" y="3849626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Kansallinen taso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3830" y="4920118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Alueellinen taso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373830" y="5391488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Paikallinen taso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887325" y="1236194"/>
            <a:ext cx="280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Kansainväliset toimijat + organisaatiot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887325" y="2119584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EU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887324" y="2922990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Pohjoismaiset sopimukset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887325" y="3753254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Poliittinen taso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887325" y="4969463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Maakunnat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887324" y="5428963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Kunnat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887325" y="4175263"/>
            <a:ext cx="280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Ministeriöt, virastot, viranomaiset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904722" y="5836297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Järjestöt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7891843" y="6102125"/>
            <a:ext cx="280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Elinkeinoelämä</a:t>
            </a: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901786" y="4846828"/>
            <a:ext cx="76209" cy="967818"/>
          </a:xfrm>
          <a:prstGeom prst="can">
            <a:avLst>
              <a:gd name="adj" fmla="val 694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6142293" y="4969463"/>
            <a:ext cx="76209" cy="1009306"/>
          </a:xfrm>
          <a:prstGeom prst="can">
            <a:avLst>
              <a:gd name="adj" fmla="val 6942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6357795" y="5043280"/>
            <a:ext cx="84534" cy="771366"/>
          </a:xfrm>
          <a:prstGeom prst="can">
            <a:avLst>
              <a:gd name="adj" fmla="val 69424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739861" y="5078999"/>
            <a:ext cx="84535" cy="899770"/>
          </a:xfrm>
          <a:prstGeom prst="can">
            <a:avLst>
              <a:gd name="adj" fmla="val 6942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524358" y="5043281"/>
            <a:ext cx="84534" cy="668586"/>
          </a:xfrm>
          <a:prstGeom prst="can">
            <a:avLst>
              <a:gd name="adj" fmla="val 69424"/>
            </a:avLst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15" y="4440806"/>
            <a:ext cx="1125639" cy="142956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4000" lon="18882000" rev="179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6357795" y="4357868"/>
            <a:ext cx="84534" cy="628650"/>
          </a:xfrm>
          <a:prstGeom prst="can">
            <a:avLst>
              <a:gd name="adj" fmla="val 69424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6142293" y="4263810"/>
            <a:ext cx="84535" cy="764381"/>
          </a:xfrm>
          <a:prstGeom prst="can">
            <a:avLst>
              <a:gd name="adj" fmla="val 6942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739861" y="4392396"/>
            <a:ext cx="84535" cy="763191"/>
          </a:xfrm>
          <a:prstGeom prst="can">
            <a:avLst>
              <a:gd name="adj" fmla="val 6942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5901786" y="2581455"/>
            <a:ext cx="84535" cy="2424113"/>
          </a:xfrm>
          <a:prstGeom prst="can">
            <a:avLst>
              <a:gd name="adj" fmla="val 694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16">
                        <a14:foregroundMark x1="4000" y1="95062" x2="4000" y2="95062"/>
                        <a14:foregroundMark x1="26973" y1="97205" x2="26973" y2="97205"/>
                        <a14:foregroundMark x1="15838" y1="92919" x2="15838" y2="92919"/>
                        <a14:foregroundMark x1="46270" y1="49472" x2="46270" y2="49472"/>
                        <a14:foregroundMark x1="19568" y1="66087" x2="19568" y2="6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77" y="3068888"/>
            <a:ext cx="1414861" cy="24626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4000" lon="18882000" rev="179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5901276" y="3430954"/>
            <a:ext cx="76720" cy="961442"/>
          </a:xfrm>
          <a:prstGeom prst="can">
            <a:avLst>
              <a:gd name="adj" fmla="val 694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141782" y="3430954"/>
            <a:ext cx="84535" cy="886253"/>
          </a:xfrm>
          <a:prstGeom prst="can">
            <a:avLst>
              <a:gd name="adj" fmla="val 6942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6349469" y="3357835"/>
            <a:ext cx="92860" cy="885553"/>
          </a:xfrm>
          <a:prstGeom prst="can">
            <a:avLst>
              <a:gd name="adj" fmla="val 69424"/>
            </a:avLst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00CC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34" b="89840" l="17671" r="89960">
                        <a14:foregroundMark x1="26707" y1="29144" x2="26707" y2="29144"/>
                        <a14:foregroundMark x1="43173" y1="79679" x2="43173" y2="79679"/>
                        <a14:foregroundMark x1="47590" y1="82620" x2="47590" y2="82620"/>
                        <a14:foregroundMark x1="50803" y1="85027" x2="50803" y2="85027"/>
                        <a14:foregroundMark x1="52610" y1="83690" x2="52610" y2="83690"/>
                        <a14:foregroundMark x1="58233" y1="76471" x2="58233" y2="76471"/>
                        <a14:foregroundMark x1="60843" y1="64439" x2="60843" y2="64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01"/>
          <a:stretch/>
        </p:blipFill>
        <p:spPr bwMode="auto">
          <a:xfrm>
            <a:off x="5015708" y="2363163"/>
            <a:ext cx="2427603" cy="274162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4000" lon="18882000" rev="179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5901785" y="2304250"/>
            <a:ext cx="84535" cy="1238250"/>
          </a:xfrm>
          <a:prstGeom prst="can">
            <a:avLst>
              <a:gd name="adj" fmla="val 694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6144974" y="2923375"/>
            <a:ext cx="84536" cy="619126"/>
          </a:xfrm>
          <a:prstGeom prst="can">
            <a:avLst>
              <a:gd name="adj" fmla="val 69424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66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250" y1="11170" x2="26250" y2="11170"/>
                        <a14:foregroundMark x1="33250" y1="36794" x2="33250" y2="36794"/>
                        <a14:foregroundMark x1="24250" y1="45204" x2="24250" y2="45204"/>
                        <a14:foregroundMark x1="32500" y1="31669" x2="32500" y2="31669"/>
                        <a14:foregroundMark x1="54625" y1="40867" x2="54625" y2="40867"/>
                        <a14:foregroundMark x1="63375" y1="34560" x2="63375" y2="34560"/>
                        <a14:foregroundMark x1="48875" y1="79763" x2="48875" y2="79763"/>
                        <a14:foregroundMark x1="47875" y1="87648" x2="47875" y2="87648"/>
                        <a14:foregroundMark x1="61125" y1="96452" x2="61125" y2="96452"/>
                        <a14:foregroundMark x1="66125" y1="92773" x2="66125" y2="9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76" y="1420860"/>
            <a:ext cx="2168605" cy="206288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4000" lon="18882000" rev="179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4"/>
          <p:cNvSpPr>
            <a:spLocks noChangeArrowheads="1"/>
          </p:cNvSpPr>
          <p:nvPr/>
        </p:nvSpPr>
        <p:spPr bwMode="auto">
          <a:xfrm>
            <a:off x="5901784" y="1504351"/>
            <a:ext cx="84537" cy="973934"/>
          </a:xfrm>
          <a:prstGeom prst="can">
            <a:avLst>
              <a:gd name="adj" fmla="val 694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13" y="501560"/>
            <a:ext cx="3397987" cy="1861603"/>
          </a:xfrm>
          <a:prstGeom prst="rect">
            <a:avLst/>
          </a:prstGeom>
          <a:noFill/>
          <a:ln>
            <a:noFill/>
          </a:ln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3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5141F876-471F-4941-83B0-4C478D3CBBBC}"/>
              </a:ext>
            </a:extLst>
          </p:cNvPr>
          <p:cNvSpPr txBox="1">
            <a:spLocks/>
          </p:cNvSpPr>
          <p:nvPr/>
        </p:nvSpPr>
        <p:spPr>
          <a:xfrm>
            <a:off x="1497852" y="2404637"/>
            <a:ext cx="3645000" cy="4453363"/>
          </a:xfrm>
          <a:prstGeom prst="rect">
            <a:avLst/>
          </a:prstGeom>
          <a:ln>
            <a:solidFill>
              <a:srgbClr val="142D55"/>
            </a:solidFill>
          </a:ln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i-FI" sz="1600" b="1" i="1" dirty="0">
                <a:solidFill>
                  <a:schemeClr val="bg1"/>
                </a:solidFill>
              </a:rPr>
              <a:t>Pelastustoimen kv. avun antaminen + vastaanottaminen</a:t>
            </a:r>
          </a:p>
          <a:p>
            <a:r>
              <a:rPr lang="fi-FI" sz="1200" dirty="0">
                <a:solidFill>
                  <a:schemeClr val="bg1"/>
                </a:solidFill>
              </a:rPr>
              <a:t>Kansainvälisen pelastustoiminnan kehittäminen</a:t>
            </a:r>
          </a:p>
          <a:p>
            <a:r>
              <a:rPr lang="fi-FI" sz="1200" dirty="0">
                <a:solidFill>
                  <a:schemeClr val="bg1"/>
                </a:solidFill>
              </a:rPr>
              <a:t>Kv. resurssien käyttö kansallisessa valmiudessa</a:t>
            </a:r>
          </a:p>
          <a:p>
            <a:r>
              <a:rPr lang="fi-FI" sz="1200" dirty="0">
                <a:solidFill>
                  <a:schemeClr val="bg1"/>
                </a:solidFill>
              </a:rPr>
              <a:t>YK: OCHA, EU: ERCC</a:t>
            </a:r>
          </a:p>
          <a:p>
            <a:r>
              <a:rPr lang="fi-FI" sz="1200" dirty="0" err="1">
                <a:solidFill>
                  <a:schemeClr val="bg1"/>
                </a:solidFill>
              </a:rPr>
              <a:t>Host</a:t>
            </a:r>
            <a:r>
              <a:rPr lang="fi-FI" sz="1200" dirty="0">
                <a:solidFill>
                  <a:schemeClr val="bg1"/>
                </a:solidFill>
              </a:rPr>
              <a:t> Nation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r>
              <a:rPr lang="fi-FI" sz="1200" dirty="0">
                <a:solidFill>
                  <a:schemeClr val="bg1"/>
                </a:solidFill>
              </a:rPr>
              <a:t> -järjestelyt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3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i-FI" sz="1600" b="1" i="1" dirty="0">
                <a:solidFill>
                  <a:schemeClr val="bg1"/>
                </a:solidFill>
              </a:rPr>
              <a:t>Naton siviilivalmiusyhteistyö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Vastuuviranomaisena toimiminen, yhteistyö UM/NAE, Naton siviilivalmiuskomitea CEPC (pelastusylijohtaja), Nato -asiantuntijat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800" i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i-FI" sz="1600" b="1" i="1" dirty="0">
                <a:solidFill>
                  <a:schemeClr val="bg1"/>
                </a:solidFill>
              </a:rPr>
              <a:t>  Kahdenväliset asiat</a:t>
            </a:r>
            <a:endParaRPr lang="fi-FI" sz="1600" b="1" i="1" u="sng" dirty="0">
              <a:solidFill>
                <a:schemeClr val="bg1"/>
              </a:solidFill>
            </a:endParaRPr>
          </a:p>
          <a:p>
            <a:r>
              <a:rPr lang="fi-FI" sz="1200" dirty="0">
                <a:solidFill>
                  <a:schemeClr val="bg1"/>
                </a:solidFill>
              </a:rPr>
              <a:t>Viro-yhteistyö</a:t>
            </a:r>
          </a:p>
          <a:p>
            <a:r>
              <a:rPr lang="fi-FI" sz="1200" dirty="0">
                <a:solidFill>
                  <a:schemeClr val="bg1"/>
                </a:solidFill>
              </a:rPr>
              <a:t>USA-yhteistyö</a:t>
            </a:r>
          </a:p>
          <a:p>
            <a:r>
              <a:rPr lang="fi-FI" sz="1200" dirty="0">
                <a:solidFill>
                  <a:schemeClr val="bg1"/>
                </a:solidFill>
              </a:rPr>
              <a:t>Venäjä-yhteistyö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20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130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130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1300" dirty="0"/>
          </a:p>
          <a:p>
            <a:pPr marL="457200" indent="-457200">
              <a:buFont typeface="+mj-lt"/>
              <a:buAutoNum type="arabicPeriod" startAt="2"/>
            </a:pPr>
            <a:endParaRPr lang="fi-FI" sz="1200" b="1" dirty="0">
              <a:solidFill>
                <a:schemeClr val="accent1"/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52031F7-B76C-4C6E-9983-5468846AC0DC}"/>
              </a:ext>
            </a:extLst>
          </p:cNvPr>
          <p:cNvSpPr txBox="1">
            <a:spLocks/>
          </p:cNvSpPr>
          <p:nvPr/>
        </p:nvSpPr>
        <p:spPr>
          <a:xfrm>
            <a:off x="6161649" y="2404637"/>
            <a:ext cx="3645000" cy="3838575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fi-FI" sz="1600" b="1" i="1" dirty="0">
                <a:solidFill>
                  <a:schemeClr val="bg1"/>
                </a:solidFill>
              </a:rPr>
              <a:t>EU-yhteistyö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EU:n pelastuspalveluyhteistyö (</a:t>
            </a:r>
            <a:r>
              <a:rPr lang="fi-FI" sz="1200" dirty="0" err="1">
                <a:solidFill>
                  <a:schemeClr val="bg1"/>
                </a:solidFill>
              </a:rPr>
              <a:t>CIvil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Protection</a:t>
            </a:r>
            <a:r>
              <a:rPr lang="fi-FI" sz="1200" dirty="0">
                <a:solidFill>
                  <a:schemeClr val="bg1"/>
                </a:solidFill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EU –puheenjohtajakausi 2019:</a:t>
            </a:r>
          </a:p>
          <a:p>
            <a:r>
              <a:rPr lang="fi-FI" sz="1200" dirty="0">
                <a:solidFill>
                  <a:schemeClr val="bg1"/>
                </a:solidFill>
              </a:rPr>
              <a:t>Pelastuspalvelumekanismin hyödyntäminen laaja-alaisissa uhissa (ml. CBRN, hybridi)</a:t>
            </a:r>
          </a:p>
          <a:p>
            <a:r>
              <a:rPr lang="fi-FI" sz="1200" dirty="0">
                <a:solidFill>
                  <a:schemeClr val="bg1"/>
                </a:solidFill>
              </a:rPr>
              <a:t>hybridiasioiden valmisteluun osallistuminen </a:t>
            </a:r>
            <a:r>
              <a:rPr lang="fi-FI" sz="1200" dirty="0" err="1">
                <a:solidFill>
                  <a:schemeClr val="bg1"/>
                </a:solidFill>
              </a:rPr>
              <a:t>PEO:lta</a:t>
            </a:r>
            <a:r>
              <a:rPr lang="fi-FI" sz="1200" dirty="0">
                <a:solidFill>
                  <a:schemeClr val="bg1"/>
                </a:solidFill>
              </a:rPr>
              <a:t> (ml. hybridiharjoitus pj-kaudella 2019)</a:t>
            </a:r>
          </a:p>
          <a:p>
            <a:r>
              <a:rPr lang="fi-FI" sz="1200" dirty="0">
                <a:solidFill>
                  <a:schemeClr val="bg1"/>
                </a:solidFill>
              </a:rPr>
              <a:t>EU:n sisäasioiden rahastot, </a:t>
            </a:r>
            <a:r>
              <a:rPr lang="fi-FI" sz="1200" dirty="0" err="1">
                <a:solidFill>
                  <a:schemeClr val="bg1"/>
                </a:solidFill>
              </a:rPr>
              <a:t>PEO:n</a:t>
            </a:r>
            <a:r>
              <a:rPr lang="fi-FI" sz="1200" dirty="0">
                <a:solidFill>
                  <a:schemeClr val="bg1"/>
                </a:solidFill>
              </a:rPr>
              <a:t> osuus</a:t>
            </a:r>
          </a:p>
          <a:p>
            <a:endParaRPr lang="fi-FI" sz="1200" dirty="0">
              <a:solidFill>
                <a:schemeClr val="bg1"/>
              </a:solidFill>
            </a:endParaRPr>
          </a:p>
          <a:p>
            <a:endParaRPr lang="fi-FI" sz="13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fi-FI" sz="1600" b="1" i="1" dirty="0">
                <a:solidFill>
                  <a:schemeClr val="bg1"/>
                </a:solidFill>
              </a:rPr>
              <a:t>Alueellinen yhteistyö</a:t>
            </a:r>
          </a:p>
          <a:p>
            <a:r>
              <a:rPr lang="fi-FI" sz="1200" dirty="0">
                <a:solidFill>
                  <a:schemeClr val="bg1"/>
                </a:solidFill>
              </a:rPr>
              <a:t>Pohjoismainen siviilivalmiusyhteistyö (</a:t>
            </a:r>
            <a:r>
              <a:rPr lang="fi-FI" sz="1200" dirty="0" err="1">
                <a:solidFill>
                  <a:schemeClr val="bg1"/>
                </a:solidFill>
              </a:rPr>
              <a:t>Haga</a:t>
            </a:r>
            <a:r>
              <a:rPr lang="fi-FI" sz="1200" dirty="0">
                <a:solidFill>
                  <a:schemeClr val="bg1"/>
                </a:solidFill>
              </a:rPr>
              <a:t>, valmiusvirastot)</a:t>
            </a:r>
          </a:p>
          <a:p>
            <a:r>
              <a:rPr lang="fi-FI" sz="1200" dirty="0">
                <a:solidFill>
                  <a:schemeClr val="bg1"/>
                </a:solidFill>
              </a:rPr>
              <a:t>Barentsin euroarktinen sopimus (ml. Barents </a:t>
            </a:r>
            <a:r>
              <a:rPr lang="fi-FI" sz="1200" dirty="0" err="1">
                <a:solidFill>
                  <a:schemeClr val="bg1"/>
                </a:solidFill>
              </a:rPr>
              <a:t>Rescue</a:t>
            </a:r>
            <a:r>
              <a:rPr lang="fi-FI" sz="1200" dirty="0">
                <a:solidFill>
                  <a:schemeClr val="bg1"/>
                </a:solidFill>
              </a:rPr>
              <a:t> –harjoitukset)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 alueen yhteistyö (</a:t>
            </a:r>
            <a:r>
              <a:rPr lang="fi-FI" sz="1200" dirty="0" err="1">
                <a:solidFill>
                  <a:schemeClr val="bg1"/>
                </a:solidFill>
              </a:rPr>
              <a:t>Council</a:t>
            </a:r>
            <a:r>
              <a:rPr lang="fi-FI" sz="1200" dirty="0">
                <a:solidFill>
                  <a:schemeClr val="bg1"/>
                </a:solidFill>
              </a:rPr>
              <a:t> of Baltic </a:t>
            </a:r>
            <a:r>
              <a:rPr lang="fi-FI" sz="1200" dirty="0" err="1">
                <a:solidFill>
                  <a:schemeClr val="bg1"/>
                </a:solidFill>
              </a:rPr>
              <a:t>Sea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States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</a:p>
          <a:p>
            <a:r>
              <a:rPr lang="fi-FI" sz="1200" dirty="0">
                <a:solidFill>
                  <a:schemeClr val="bg1"/>
                </a:solidFill>
              </a:rPr>
              <a:t>Arktisen alueen yhteistyö (arktinen neuvosto/EPPR)</a:t>
            </a:r>
          </a:p>
          <a:p>
            <a:endParaRPr lang="fi-FI" sz="16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i-FI" sz="1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829994" y="407963"/>
            <a:ext cx="1066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+mj-lt"/>
              </a:rPr>
              <a:t>Pelastustoimen kansainvälinen yhteistyö ja toiminta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73" y="4859384"/>
            <a:ext cx="1810745" cy="128465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6" y="2529675"/>
            <a:ext cx="1798979" cy="119990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" y="4113245"/>
            <a:ext cx="1334168" cy="8951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" y="2635227"/>
            <a:ext cx="1234068" cy="8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445476"/>
            <a:ext cx="10515600" cy="932409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Toimintalinjausten tavoitteet</a:t>
            </a:r>
            <a:br>
              <a:rPr lang="fi-FI" sz="5400" dirty="0">
                <a:solidFill>
                  <a:schemeClr val="bg1"/>
                </a:solidFill>
              </a:rPr>
            </a:b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70253" y="2092196"/>
            <a:ext cx="106533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Kansainvälinen yhteistyö osaksi pelastustoimen toimijoiden </a:t>
            </a:r>
            <a:r>
              <a:rPr lang="fi-FI" sz="2800" i="1" u="sng" dirty="0">
                <a:solidFill>
                  <a:schemeClr val="bg1"/>
                </a:solidFill>
              </a:rPr>
              <a:t>päivittäistä toimintaa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Alan kv. toiminnan  tehostaminen ja tiedonvälittämisen lisääminen </a:t>
            </a:r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yhteyshenkilöverkosto, järjestöt jne. =&gt; kokonaisvaltainen ajattelu</a:t>
            </a:r>
            <a:endParaRPr lang="fi-FI" sz="2800" dirty="0">
              <a:solidFill>
                <a:schemeClr val="bg1"/>
              </a:solidFill>
            </a:endParaRPr>
          </a:p>
          <a:p>
            <a:endParaRPr lang="fi-FI" sz="28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Strategisten linjausten jalkauttaminen ja toimeenpano </a:t>
            </a:r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i-FI" sz="2800" dirty="0">
                <a:solidFill>
                  <a:schemeClr val="bg1"/>
                </a:solidFill>
              </a:rPr>
              <a:t>yhtenäisempi toiminta</a:t>
            </a:r>
          </a:p>
          <a:p>
            <a:endParaRPr lang="fi-FI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4" y="463826"/>
            <a:ext cx="10515600" cy="1351722"/>
          </a:xfrm>
        </p:spPr>
        <p:txBody>
          <a:bodyPr/>
          <a:lstStyle/>
          <a:p>
            <a:pPr algn="l"/>
            <a:r>
              <a:rPr lang="fi-FI" dirty="0"/>
              <a:t>Kv. pelastustoiminnan kehittäminen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204177" y="1460500"/>
            <a:ext cx="11183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800" u="sng" dirty="0">
                <a:solidFill>
                  <a:schemeClr val="bg1"/>
                </a:solidFill>
              </a:rPr>
              <a:t>1. Kansainvälinen yhteistyö liitetään osaksi pelastustoimen kansallista        järjestelmää</a:t>
            </a:r>
          </a:p>
          <a:p>
            <a:pPr lvl="0"/>
            <a:endParaRPr lang="fi-FI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Pelastusopiston koulutusohjelmiin, muut koulutukset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Henkilöstön osallistuminen pelastuslaitosvetoisesti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Osaksi JTS –prosessia (ml. HNS)</a:t>
            </a:r>
          </a:p>
          <a:p>
            <a:pPr marL="342900" lvl="0" indent="-342900">
              <a:buFont typeface="+mj-lt"/>
              <a:buAutoNum type="arabicPeriod"/>
            </a:pPr>
            <a:endParaRPr lang="fi-FI" sz="3200" dirty="0">
              <a:solidFill>
                <a:schemeClr val="bg1"/>
              </a:solidFill>
            </a:endParaRPr>
          </a:p>
          <a:p>
            <a:pPr lvl="0"/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31" y="429846"/>
            <a:ext cx="10515600" cy="422032"/>
          </a:xfrm>
        </p:spPr>
        <p:txBody>
          <a:bodyPr/>
          <a:lstStyle/>
          <a:p>
            <a:pPr algn="l"/>
            <a:br>
              <a:rPr lang="fi-FI" dirty="0"/>
            </a:b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51054" y="2115331"/>
            <a:ext cx="116100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Vaikuttava + joustava avunanto 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Selvät käytännöt virkavapaan myöntämiskäytännöistä (henkilöstön osallistuminen)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Hälytysjärjestelmät, varastointi jne. </a:t>
            </a:r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 koordinaatiotoiminto</a:t>
            </a:r>
          </a:p>
          <a:p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    strateginen 24/7 TIKE</a:t>
            </a:r>
          </a:p>
          <a:p>
            <a:endParaRPr lang="fi-FI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Kyky vastaanottaa apua (HNS)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1054" y="1056907"/>
            <a:ext cx="7950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800" u="sng" dirty="0">
                <a:solidFill>
                  <a:schemeClr val="bg1"/>
                </a:solidFill>
              </a:rPr>
              <a:t>2. Varautumista ja valmiutta kv. avun antamiseen ja </a:t>
            </a:r>
          </a:p>
          <a:p>
            <a:pPr lvl="0"/>
            <a:r>
              <a:rPr lang="fi-FI" sz="2800" u="sng" dirty="0">
                <a:solidFill>
                  <a:schemeClr val="bg1"/>
                </a:solidFill>
              </a:rPr>
              <a:t>vastaanottamiseen parannetaan</a:t>
            </a:r>
          </a:p>
          <a:p>
            <a:endParaRPr lang="fi-FI" sz="2800" u="sng" dirty="0"/>
          </a:p>
        </p:txBody>
      </p:sp>
    </p:spTree>
    <p:extLst>
      <p:ext uri="{BB962C8B-B14F-4D97-AF65-F5344CB8AC3E}">
        <p14:creationId xmlns:p14="http://schemas.microsoft.com/office/powerpoint/2010/main" val="105556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469" y="828115"/>
            <a:ext cx="10515600" cy="422032"/>
          </a:xfrm>
        </p:spPr>
        <p:txBody>
          <a:bodyPr/>
          <a:lstStyle/>
          <a:p>
            <a:pPr algn="l"/>
            <a:br>
              <a:rPr lang="fi-FI" dirty="0"/>
            </a:b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21414" y="1681285"/>
            <a:ext cx="118816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Nykyiset muodostelmat (USAR ja TAST) uudistetaan suorituskykyajattelun pohjalta kevyemmiksi ja tehokkaammiksi </a:t>
            </a:r>
          </a:p>
          <a:p>
            <a:pPr lvl="0"/>
            <a:endParaRPr lang="fi-FI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Uudet valmiudet </a:t>
            </a:r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 toimintasuunnitelma 2019 mennessä (erityisesti metsäpalovalmius, tulvatorjunta ym.)</a:t>
            </a:r>
          </a:p>
          <a:p>
            <a:pPr lvl="0"/>
            <a:endParaRPr lang="fi-FI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  <a:sym typeface="Wingdings" panose="05000000000000000000" pitchFamily="2" charset="2"/>
              </a:rPr>
              <a:t>Lähtökohta: pelastustoimen yhteistoimintana toteutettava kotimaan valmius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72923" y="1039131"/>
            <a:ext cx="9824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i-FI" sz="2800" u="sng" dirty="0">
                <a:solidFill>
                  <a:schemeClr val="bg1"/>
                </a:solidFill>
              </a:rPr>
              <a:t>3. Kv. pelastustoiminta suunnitellaan kotimaan valmiuden pohjalta</a:t>
            </a:r>
            <a:endParaRPr lang="fi-FI" sz="2800" u="sng" dirty="0"/>
          </a:p>
        </p:txBody>
      </p:sp>
    </p:spTree>
    <p:extLst>
      <p:ext uri="{BB962C8B-B14F-4D97-AF65-F5344CB8AC3E}">
        <p14:creationId xmlns:p14="http://schemas.microsoft.com/office/powerpoint/2010/main" val="9446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Ruotsi metsäpalot 2018</a:t>
            </a: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57" b="175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12" y="152116"/>
            <a:ext cx="4608975" cy="6553768"/>
          </a:xfrm>
          <a:prstGeom prst="rect">
            <a:avLst/>
          </a:prstGeom>
        </p:spPr>
      </p:pic>
      <p:sp>
        <p:nvSpPr>
          <p:cNvPr id="4" name="Pyöristetty suorakulmio 3"/>
          <p:cNvSpPr/>
          <p:nvPr/>
        </p:nvSpPr>
        <p:spPr>
          <a:xfrm>
            <a:off x="5373858" y="4726745"/>
            <a:ext cx="1589650" cy="13645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475185"/>
      </p:ext>
    </p:extLst>
  </p:cSld>
  <p:clrMapOvr>
    <a:masterClrMapping/>
  </p:clrMapOvr>
</p:sld>
</file>

<file path=ppt/theme/theme1.xml><?xml version="1.0" encoding="utf-8"?>
<a:theme xmlns:a="http://schemas.openxmlformats.org/drawingml/2006/main" name="SM_powerpoint-kaamos_v2018-06-28">
  <a:themeElements>
    <a:clrScheme name="Sisäministeriö">
      <a:dk1>
        <a:sysClr val="windowText" lastClr="000000"/>
      </a:dk1>
      <a:lt1>
        <a:sysClr val="window" lastClr="FFFFFF"/>
      </a:lt1>
      <a:dk2>
        <a:srgbClr val="142D55"/>
      </a:dk2>
      <a:lt2>
        <a:srgbClr val="E7E6E6"/>
      </a:lt2>
      <a:accent1>
        <a:srgbClr val="142D55"/>
      </a:accent1>
      <a:accent2>
        <a:srgbClr val="829BD7"/>
      </a:accent2>
      <a:accent3>
        <a:srgbClr val="D25532"/>
      </a:accent3>
      <a:accent4>
        <a:srgbClr val="F59B69"/>
      </a:accent4>
      <a:accent5>
        <a:srgbClr val="355550"/>
      </a:accent5>
      <a:accent6>
        <a:srgbClr val="C3DCDC"/>
      </a:accent6>
      <a:hlink>
        <a:srgbClr val="0563C1"/>
      </a:hlink>
      <a:folHlink>
        <a:srgbClr val="954F72"/>
      </a:folHlink>
    </a:clrScheme>
    <a:fontScheme name="Bob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_powerpoint-kaamos_v2018-06-28.potx" id="{E722C825-BD3F-4A7B-AFC9-14346869CF81}" vid="{0F7FAE06-9346-4538-BFAA-A9EA599CFFF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SM_powerpoint-kaamos_v2018-06-28</Template>
  <TotalTime>584</TotalTime>
  <Words>438</Words>
  <Application>Microsoft Macintosh PowerPoint</Application>
  <PresentationFormat>Laajakuva</PresentationFormat>
  <Paragraphs>93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SM_powerpoint-kaamos_v2018-06-28</vt:lpstr>
      <vt:lpstr>Suomen pelastustoimen kansainvälinen toiminta </vt:lpstr>
      <vt:lpstr>PowerPoint-esitys</vt:lpstr>
      <vt:lpstr>PowerPoint-esitys</vt:lpstr>
      <vt:lpstr> Toimintalinjausten tavoitteet </vt:lpstr>
      <vt:lpstr>Kv. pelastustoiminnan kehittäminen </vt:lpstr>
      <vt:lpstr> </vt:lpstr>
      <vt:lpstr> </vt:lpstr>
      <vt:lpstr>Case Ruotsi metsäpalot 2018</vt:lpstr>
      <vt:lpstr>PowerPoint-esitys</vt:lpstr>
      <vt:lpstr> Oulu-Koillismaan pelastuslaitoksen palaute </vt:lpstr>
      <vt:lpstr> Oulu-Koillismaan pelastuslaitoksen palaute </vt:lpstr>
      <vt:lpstr>PowerPoint-esitys</vt:lpstr>
      <vt:lpstr> </vt:lpstr>
      <vt:lpstr>PowerPoint-esitys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Everhall Tony SM</dc:creator>
  <cp:lastModifiedBy>Pekka Tiainen</cp:lastModifiedBy>
  <cp:revision>42</cp:revision>
  <dcterms:created xsi:type="dcterms:W3CDTF">2018-08-31T06:21:42Z</dcterms:created>
  <dcterms:modified xsi:type="dcterms:W3CDTF">2019-02-09T08:56:21Z</dcterms:modified>
</cp:coreProperties>
</file>